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Overpass Medium" panose="020B0604020202020204" charset="0"/>
      <p:regular r:id="rId23"/>
      <p:bold r:id="rId24"/>
      <p:italic r:id="rId25"/>
      <p:boldItalic r:id="rId26"/>
    </p:embeddedFont>
    <p:embeddedFont>
      <p:font typeface="Fira Sans Black" panose="020B0A03050000020004" pitchFamily="34" charset="0"/>
      <p:bold r:id="rId27"/>
      <p:boldItalic r:id="rId28"/>
    </p:embeddedFont>
    <p:embeddedFont>
      <p:font typeface="Fira Code" panose="020B0604020202020204" charset="0"/>
      <p:regular r:id="rId29"/>
      <p:bold r:id="rId30"/>
    </p:embeddedFont>
    <p:embeddedFont>
      <p:font typeface="Overpass" panose="020B0604020202020204" charset="0"/>
      <p:regular r:id="rId31"/>
      <p:bold r:id="rId32"/>
      <p:italic r:id="rId33"/>
      <p:boldItalic r:id="rId34"/>
    </p:embeddedFont>
    <p:embeddedFont>
      <p:font typeface="Overpass ExtraBold" panose="020B0604020202020204" charset="0"/>
      <p:bold r:id="rId35"/>
      <p:boldItalic r:id="rId36"/>
    </p:embeddedFont>
    <p:embeddedFont>
      <p:font typeface="Overpass SemiBold" panose="020B0604020202020204" charset="0"/>
      <p:regular r:id="rId37"/>
      <p:bold r:id="rId38"/>
      <p:italic r:id="rId39"/>
      <p:boldItalic r:id="rId40"/>
    </p:embeddedFont>
    <p:embeddedFont>
      <p:font typeface="Fira Sans SemiBold" panose="020B06030500000200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>
        <p:guide orient="horz" pos="1620"/>
        <p:guide pos="288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61eacd04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61eacd04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Hnaya anhdro 3la challenge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e784575a6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e784575a6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e784575a6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e784575a6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e784575a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e784575a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004c87780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004c87780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e784575a6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e784575a6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e784575a6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e784575a6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9abef004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9abef0042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a85aa7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9a85aa75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784575a6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784575a6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9abef004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9abef004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9a85aa75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9a85aa75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9a85aa75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9a85aa75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9a85aa75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9a85aa75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9a85aa75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9a85aa75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9a85aa75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9a85aa75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Blu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orbits dark blue">
  <p:cSld name="TITLE_1_1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orbits gradient">
  <p:cSld name="TITLE_1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orbits white">
  <p:cSld name="TITLE_1_1_1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Voronoi blue  1">
  <p:cSld name="TITLE_1_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Voronoi dark blue 1">
  <p:cSld name="TITLE_1_1_2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Voronoi gradient 1">
  <p:cSld name="TITLE_1_1_1_2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Voronoi white 1">
  <p:cSld name="TITLE_1_1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wave blue">
  <p:cSld name="TITLE_1_2_1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wave dark blue ">
  <p:cSld name="TITLE_1_1_2_1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wave gradient ">
  <p:cSld name="TITLE_1_1_1_2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Dark Blue">
  <p:cSld name="TITLE_3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wave white ">
  <p:cSld name="TITLE_1_1_1_1_1_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Fiduciaries blue ">
  <p:cSld name="TITLE_1_2_1_1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Fiduciaries dark blue  ">
  <p:cSld name="TITLE_1_1_2_1_1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Fiduciaries gradient  ">
  <p:cSld name="TITLE_1_1_1_2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Fiduciaries white  ">
  <p:cSld name="TITLE_1_1_1_1_1_1_1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code blue ">
  <p:cSld name="TITLE_1_2_1_1_1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code dark blue   ">
  <p:cSld name="TITLE_1_1_2_1_1_1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code gradient  ">
  <p:cSld name="TITLE_1_1_1_2_1_1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700"/>
            </a:lvl1pPr>
            <a:lvl2pPr marL="0" lvl="1" indent="0" algn="r" rtl="0">
              <a:spcBef>
                <a:spcPts val="0"/>
              </a:spcBef>
              <a:buNone/>
              <a:defRPr sz="700"/>
            </a:lvl2pPr>
            <a:lvl3pPr marL="0" lvl="2" indent="0" algn="r" rtl="0">
              <a:spcBef>
                <a:spcPts val="0"/>
              </a:spcBef>
              <a:buNone/>
              <a:defRPr sz="700"/>
            </a:lvl3pPr>
            <a:lvl4pPr marL="0" lvl="3" indent="0" algn="r" rtl="0">
              <a:spcBef>
                <a:spcPts val="0"/>
              </a:spcBef>
              <a:buNone/>
              <a:defRPr sz="700"/>
            </a:lvl4pPr>
            <a:lvl5pPr marL="0" lvl="4" indent="0" algn="r" rtl="0">
              <a:spcBef>
                <a:spcPts val="0"/>
              </a:spcBef>
              <a:buNone/>
              <a:defRPr sz="700"/>
            </a:lvl5pPr>
            <a:lvl6pPr marL="0" lvl="5" indent="0" algn="r" rtl="0">
              <a:spcBef>
                <a:spcPts val="0"/>
              </a:spcBef>
              <a:buNone/>
              <a:defRPr sz="700"/>
            </a:lvl6pPr>
            <a:lvl7pPr marL="0" lvl="6" indent="0" algn="r" rtl="0">
              <a:spcBef>
                <a:spcPts val="0"/>
              </a:spcBef>
              <a:buNone/>
              <a:defRPr sz="700"/>
            </a:lvl7pPr>
            <a:lvl8pPr marL="0" lvl="7" indent="0" algn="r" rtl="0">
              <a:spcBef>
                <a:spcPts val="0"/>
              </a:spcBef>
              <a:buNone/>
              <a:defRPr sz="700"/>
            </a:lvl8pPr>
            <a:lvl9pPr marL="0" lvl="8" indent="0" algn="r" rtl="0">
              <a:spcBef>
                <a:spcPts val="0"/>
              </a:spcBef>
              <a:buNone/>
              <a:defRPr sz="7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Gradient">
  <p:cSld name="TITLE_3_1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hite">
  <p:cSld name="TITLE_3_1_1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l="-5535" r="60496" b="-7944"/>
          <a:stretch/>
        </p:blipFill>
        <p:spPr>
          <a:xfrm>
            <a:off x="8325125" y="202900"/>
            <a:ext cx="608024" cy="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1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1">
  <p:cSld name="TITLE_3_2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">
  <p:cSld name="TITLE_3_1_2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">
  <p:cSld name="TITLE_3_1_1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/>
          <p:cNvPicPr preferRelativeResize="0"/>
          <p:nvPr/>
        </p:nvPicPr>
        <p:blipFill rotWithShape="1">
          <a:blip r:embed="rId2">
            <a:alphaModFix/>
          </a:blip>
          <a:srcRect l="-5535" r="60496" b="-7944"/>
          <a:stretch/>
        </p:blipFill>
        <p:spPr>
          <a:xfrm>
            <a:off x="8325125" y="202900"/>
            <a:ext cx="608024" cy="5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354475" y="4693450"/>
            <a:ext cx="8454900" cy="2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ttern orbits blue ">
  <p:cSld name="TITLE_1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275" y="435227"/>
            <a:ext cx="293400" cy="2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 rot="-413">
            <a:off x="474598" y="4751550"/>
            <a:ext cx="249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Presentation Heading</a:t>
            </a:r>
            <a:endParaRPr sz="700">
              <a:solidFill>
                <a:srgbClr val="9E9E9E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1pPr>
            <a:lvl2pPr lvl="1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2pPr>
            <a:lvl3pPr lvl="2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3pPr>
            <a:lvl4pPr lvl="3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4pPr>
            <a:lvl5pPr lvl="4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5pPr>
            <a:lvl6pPr lvl="5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6pPr>
            <a:lvl7pPr lvl="6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7pPr>
            <a:lvl8pPr lvl="7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8pPr>
            <a:lvl9pPr lvl="8" algn="r" rtl="0">
              <a:buNone/>
              <a:defRPr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087149" y="4751439"/>
            <a:ext cx="323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Page</a:t>
            </a:r>
            <a:endParaRPr sz="700">
              <a:solidFill>
                <a:srgbClr val="9E9E9E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299">
          <p15:clr>
            <a:srgbClr val="EA4335"/>
          </p15:clr>
        </p15:guide>
        <p15:guide id="4" pos="299">
          <p15:clr>
            <a:srgbClr val="EA4335"/>
          </p15:clr>
        </p15:guide>
        <p15:guide id="5" pos="5454">
          <p15:clr>
            <a:srgbClr val="EA4335"/>
          </p15:clr>
        </p15:guide>
        <p15:guide id="6" orient="horz" pos="2824">
          <p15:clr>
            <a:srgbClr val="EA4335"/>
          </p15:clr>
        </p15:guide>
        <p15:guide id="7" orient="horz" pos="30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irefly.adobe.com/" TargetMode="External"/><Relationship Id="rId4" Type="http://schemas.openxmlformats.org/officeDocument/2006/relationships/hyperlink" Target="https://exoplanets.nasa.gov/eyes-on-exoplanets/?destinations=/alien-worlds/strange-new-worlds/#/planet/KELT-9_b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/>
        </p:nvSpPr>
        <p:spPr>
          <a:xfrm>
            <a:off x="352500" y="2852075"/>
            <a:ext cx="421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Creating Worlds Beyond Our Own</a:t>
            </a:r>
            <a:endParaRPr sz="22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876300" y="3882750"/>
            <a:ext cx="507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Presented by UFOs</a:t>
            </a:r>
            <a:endParaRPr sz="13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08 October 2023</a:t>
            </a:r>
            <a:endParaRPr sz="1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3">
            <a:alphaModFix/>
          </a:blip>
          <a:srcRect t="13470" r="16051" b="3986"/>
          <a:stretch/>
        </p:blipFill>
        <p:spPr>
          <a:xfrm>
            <a:off x="3971925" y="0"/>
            <a:ext cx="51720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9081" y="462819"/>
            <a:ext cx="3627000" cy="362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30"/>
          <p:cNvSpPr txBox="1"/>
          <p:nvPr/>
        </p:nvSpPr>
        <p:spPr>
          <a:xfrm>
            <a:off x="352500" y="2067700"/>
            <a:ext cx="507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HABITABLE EXOPLANET</a:t>
            </a:r>
            <a:endParaRPr sz="3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cxnSp>
        <p:nvCxnSpPr>
          <p:cNvPr id="123" name="Google Shape;123;p30"/>
          <p:cNvCxnSpPr/>
          <p:nvPr/>
        </p:nvCxnSpPr>
        <p:spPr>
          <a:xfrm>
            <a:off x="752475" y="3913200"/>
            <a:ext cx="0" cy="477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4" name="Google Shape;1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75" y="719492"/>
            <a:ext cx="1779076" cy="7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>
            <a:off x="2469225" y="1084625"/>
            <a:ext cx="1896000" cy="1793100"/>
          </a:xfrm>
          <a:prstGeom prst="arc">
            <a:avLst>
              <a:gd name="adj1" fmla="val 16200000"/>
              <a:gd name="adj2" fmla="val 5529915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4778800" y="1092250"/>
            <a:ext cx="1793100" cy="1793100"/>
          </a:xfrm>
          <a:prstGeom prst="arc">
            <a:avLst>
              <a:gd name="adj1" fmla="val 16200000"/>
              <a:gd name="adj2" fmla="val 10949355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39"/>
          <p:cNvCxnSpPr>
            <a:stCxn id="215" idx="2"/>
          </p:cNvCxnSpPr>
          <p:nvPr/>
        </p:nvCxnSpPr>
        <p:spPr>
          <a:xfrm flipH="1">
            <a:off x="2158700" y="1981175"/>
            <a:ext cx="413400" cy="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9"/>
          <p:cNvCxnSpPr/>
          <p:nvPr/>
        </p:nvCxnSpPr>
        <p:spPr>
          <a:xfrm flipH="1">
            <a:off x="4365300" y="1979975"/>
            <a:ext cx="413400" cy="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9"/>
          <p:cNvCxnSpPr/>
          <p:nvPr/>
        </p:nvCxnSpPr>
        <p:spPr>
          <a:xfrm flipH="1">
            <a:off x="6572000" y="1979975"/>
            <a:ext cx="413400" cy="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9"/>
          <p:cNvSpPr/>
          <p:nvPr/>
        </p:nvSpPr>
        <p:spPr>
          <a:xfrm>
            <a:off x="6985475" y="1092250"/>
            <a:ext cx="1793100" cy="1793100"/>
          </a:xfrm>
          <a:prstGeom prst="arc">
            <a:avLst>
              <a:gd name="adj1" fmla="val 16200000"/>
              <a:gd name="adj2" fmla="val 14282162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0" name="Google Shape;220;p39"/>
          <p:cNvSpPr/>
          <p:nvPr/>
        </p:nvSpPr>
        <p:spPr>
          <a:xfrm>
            <a:off x="510062" y="1229250"/>
            <a:ext cx="1503600" cy="1503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365438" y="1084625"/>
            <a:ext cx="1793100" cy="17931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638613" y="1357800"/>
            <a:ext cx="1246500" cy="124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39"/>
          <p:cNvGrpSpPr/>
          <p:nvPr/>
        </p:nvGrpSpPr>
        <p:grpSpPr>
          <a:xfrm>
            <a:off x="2572100" y="1084625"/>
            <a:ext cx="1793100" cy="1793100"/>
            <a:chOff x="2572100" y="827450"/>
            <a:chExt cx="1793100" cy="1793100"/>
          </a:xfrm>
        </p:grpSpPr>
        <p:sp>
          <p:nvSpPr>
            <p:cNvPr id="224" name="Google Shape;224;p39"/>
            <p:cNvSpPr/>
            <p:nvPr/>
          </p:nvSpPr>
          <p:spPr>
            <a:xfrm>
              <a:off x="2716725" y="972075"/>
              <a:ext cx="1503600" cy="15036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2572100" y="827450"/>
              <a:ext cx="1793100" cy="1793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2845275" y="1100625"/>
              <a:ext cx="1246500" cy="1246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9"/>
          <p:cNvGrpSpPr/>
          <p:nvPr/>
        </p:nvGrpSpPr>
        <p:grpSpPr>
          <a:xfrm>
            <a:off x="4778788" y="1084625"/>
            <a:ext cx="1793100" cy="1793100"/>
            <a:chOff x="4778788" y="827450"/>
            <a:chExt cx="1793100" cy="1793100"/>
          </a:xfrm>
        </p:grpSpPr>
        <p:sp>
          <p:nvSpPr>
            <p:cNvPr id="227" name="Google Shape;227;p39"/>
            <p:cNvSpPr/>
            <p:nvPr/>
          </p:nvSpPr>
          <p:spPr>
            <a:xfrm>
              <a:off x="4923412" y="972075"/>
              <a:ext cx="1503600" cy="1503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4778788" y="827450"/>
              <a:ext cx="1793100" cy="1793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5051963" y="1100625"/>
              <a:ext cx="1246500" cy="1246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9"/>
          <p:cNvGrpSpPr/>
          <p:nvPr/>
        </p:nvGrpSpPr>
        <p:grpSpPr>
          <a:xfrm>
            <a:off x="6985450" y="1084625"/>
            <a:ext cx="1793100" cy="1793100"/>
            <a:chOff x="6985450" y="827450"/>
            <a:chExt cx="1793100" cy="1793100"/>
          </a:xfrm>
        </p:grpSpPr>
        <p:sp>
          <p:nvSpPr>
            <p:cNvPr id="231" name="Google Shape;231;p39"/>
            <p:cNvSpPr/>
            <p:nvPr/>
          </p:nvSpPr>
          <p:spPr>
            <a:xfrm>
              <a:off x="7130075" y="972075"/>
              <a:ext cx="1503600" cy="15036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6985450" y="827450"/>
              <a:ext cx="1793100" cy="1793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7258625" y="1100625"/>
              <a:ext cx="1246500" cy="1246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9"/>
          <p:cNvSpPr txBox="1"/>
          <p:nvPr/>
        </p:nvSpPr>
        <p:spPr>
          <a:xfrm>
            <a:off x="584750" y="1580975"/>
            <a:ext cx="143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3800"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2750800" y="1580975"/>
            <a:ext cx="143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50%</a:t>
            </a:r>
            <a:endParaRPr sz="3800"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4993075" y="1588600"/>
            <a:ext cx="143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75%</a:t>
            </a:r>
            <a:endParaRPr sz="3800"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7159150" y="1588600"/>
            <a:ext cx="143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100%</a:t>
            </a:r>
            <a:endParaRPr sz="3800"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297600" y="1084625"/>
            <a:ext cx="1860900" cy="1606500"/>
          </a:xfrm>
          <a:prstGeom prst="arc">
            <a:avLst>
              <a:gd name="adj1" fmla="val 16200000"/>
              <a:gd name="adj2" fmla="val 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285650" y="3076275"/>
            <a:ext cx="195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Frontend</a:t>
            </a:r>
            <a:endParaRPr sz="1300">
              <a:solidFill>
                <a:schemeClr val="accent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2492450" y="3076275"/>
            <a:ext cx="195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Backend</a:t>
            </a:r>
            <a:endParaRPr sz="130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4734775" y="3076275"/>
            <a:ext cx="195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Training</a:t>
            </a:r>
            <a:endParaRPr sz="13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6900850" y="3076275"/>
            <a:ext cx="1952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Production</a:t>
            </a:r>
            <a:endParaRPr sz="1300">
              <a:solidFill>
                <a:schemeClr val="accent6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365700" y="3433275"/>
            <a:ext cx="179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We employed HTML and CSS.</a:t>
            </a:r>
            <a:endParaRPr sz="9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2596875" y="3433275"/>
            <a:ext cx="179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We utilized Python with the Flask framework.</a:t>
            </a:r>
            <a:endParaRPr sz="9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814425" y="3433275"/>
            <a:ext cx="179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We employed Natural language processing to train our model using JSON datasets from various nasa resources.</a:t>
            </a:r>
            <a:endParaRPr sz="9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6980500" y="3433275"/>
            <a:ext cx="179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To deploy our chatbot, we utilized NGINX and Gunicorn on an Ubuntu server hosted on Azure and a Domain name from Godaddy as provided by the nasa app challenge offers.</a:t>
            </a:r>
            <a:endParaRPr sz="9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9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9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1304850" y="410375"/>
            <a:ext cx="65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DEMO</a:t>
            </a:r>
            <a:endParaRPr sz="300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5797" y="920151"/>
            <a:ext cx="7046023" cy="413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17" y="1591893"/>
            <a:ext cx="3784581" cy="203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2125" y="2311263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635" y="3141753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7944" y="3085409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8382" y="2495709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3762" y="3141753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6412" y="2254919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7944" y="2137540"/>
            <a:ext cx="78882" cy="11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5853" y="2778749"/>
            <a:ext cx="78882" cy="112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1"/>
          <p:cNvCxnSpPr/>
          <p:nvPr/>
        </p:nvCxnSpPr>
        <p:spPr>
          <a:xfrm>
            <a:off x="5925030" y="316766"/>
            <a:ext cx="3219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41"/>
          <p:cNvSpPr txBox="1"/>
          <p:nvPr/>
        </p:nvSpPr>
        <p:spPr>
          <a:xfrm>
            <a:off x="685617" y="581735"/>
            <a:ext cx="470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Targeted Audience</a:t>
            </a:r>
            <a:endParaRPr sz="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5901163" y="771920"/>
            <a:ext cx="1705285" cy="192328"/>
          </a:xfrm>
          <a:custGeom>
            <a:avLst/>
            <a:gdLst/>
            <a:ahLst/>
            <a:cxnLst/>
            <a:rect l="l" t="t" r="r" b="b"/>
            <a:pathLst>
              <a:path w="1406421" h="158621" extrusionOk="0">
                <a:moveTo>
                  <a:pt x="0" y="0"/>
                </a:moveTo>
                <a:lnTo>
                  <a:pt x="1406421" y="0"/>
                </a:lnTo>
                <a:lnTo>
                  <a:pt x="1406421" y="158621"/>
                </a:lnTo>
                <a:lnTo>
                  <a:pt x="0" y="158621"/>
                </a:lnTo>
                <a:close/>
              </a:path>
            </a:pathLst>
          </a:custGeom>
          <a:solidFill>
            <a:srgbClr val="2254C5"/>
          </a:solidFill>
          <a:ln>
            <a:noFill/>
          </a:ln>
        </p:spPr>
      </p:sp>
      <p:sp>
        <p:nvSpPr>
          <p:cNvPr id="270" name="Google Shape;270;p41"/>
          <p:cNvSpPr txBox="1"/>
          <p:nvPr/>
        </p:nvSpPr>
        <p:spPr>
          <a:xfrm>
            <a:off x="5901163" y="1069302"/>
            <a:ext cx="19440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 niche but influential sector, requires a high-a and reliable product to support space exploration and satellite operations.</a:t>
            </a:r>
            <a:endParaRPr sz="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5949614" y="815379"/>
            <a:ext cx="1532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The Space industry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5901163" y="2164334"/>
            <a:ext cx="1705285" cy="192328"/>
          </a:xfrm>
          <a:custGeom>
            <a:avLst/>
            <a:gdLst/>
            <a:ahLst/>
            <a:cxnLst/>
            <a:rect l="l" t="t" r="r" b="b"/>
            <a:pathLst>
              <a:path w="1406421" h="158621" extrusionOk="0">
                <a:moveTo>
                  <a:pt x="0" y="0"/>
                </a:moveTo>
                <a:lnTo>
                  <a:pt x="1406421" y="0"/>
                </a:lnTo>
                <a:lnTo>
                  <a:pt x="1406421" y="158621"/>
                </a:lnTo>
                <a:lnTo>
                  <a:pt x="0" y="158621"/>
                </a:lnTo>
                <a:close/>
              </a:path>
            </a:pathLst>
          </a:custGeom>
          <a:solidFill>
            <a:srgbClr val="2254C5"/>
          </a:solidFill>
          <a:ln>
            <a:noFill/>
          </a:ln>
        </p:spPr>
      </p:sp>
      <p:sp>
        <p:nvSpPr>
          <p:cNvPr id="273" name="Google Shape;273;p41"/>
          <p:cNvSpPr txBox="1"/>
          <p:nvPr/>
        </p:nvSpPr>
        <p:spPr>
          <a:xfrm>
            <a:off x="5901163" y="2454841"/>
            <a:ext cx="24675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 vast and dynamic demographic, are interested in engaging, educational products that ignite heir curiosity about space and technology, making it accessible to a broad audience.</a:t>
            </a:r>
            <a:endParaRPr sz="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5949614" y="2202214"/>
            <a:ext cx="15849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Youth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5901163" y="3556749"/>
            <a:ext cx="1705285" cy="192328"/>
          </a:xfrm>
          <a:custGeom>
            <a:avLst/>
            <a:gdLst/>
            <a:ahLst/>
            <a:cxnLst/>
            <a:rect l="l" t="t" r="r" b="b"/>
            <a:pathLst>
              <a:path w="1406421" h="158621" extrusionOk="0">
                <a:moveTo>
                  <a:pt x="0" y="0"/>
                </a:moveTo>
                <a:lnTo>
                  <a:pt x="1406421" y="0"/>
                </a:lnTo>
                <a:lnTo>
                  <a:pt x="1406421" y="158621"/>
                </a:lnTo>
                <a:lnTo>
                  <a:pt x="0" y="158621"/>
                </a:lnTo>
                <a:close/>
              </a:path>
            </a:pathLst>
          </a:custGeom>
          <a:solidFill>
            <a:srgbClr val="2254C5"/>
          </a:solidFill>
          <a:ln>
            <a:noFill/>
          </a:ln>
        </p:spPr>
      </p:sp>
      <p:sp>
        <p:nvSpPr>
          <p:cNvPr id="276" name="Google Shape;276;p41"/>
          <p:cNvSpPr txBox="1"/>
          <p:nvPr/>
        </p:nvSpPr>
        <p:spPr>
          <a:xfrm>
            <a:off x="5901163" y="3840406"/>
            <a:ext cx="24675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 diverse community spanning various disciplines, seek a versatile solution to enhance their scientific investigations and data analysis across different research scales.</a:t>
            </a:r>
            <a:endParaRPr sz="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5949614" y="3600207"/>
            <a:ext cx="1584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Researchers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78" name="Google Shape;278;p41"/>
          <p:cNvCxnSpPr/>
          <p:nvPr/>
        </p:nvCxnSpPr>
        <p:spPr>
          <a:xfrm>
            <a:off x="0" y="5002714"/>
            <a:ext cx="9197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/>
          <p:nvPr/>
        </p:nvSpPr>
        <p:spPr>
          <a:xfrm>
            <a:off x="504825" y="1352550"/>
            <a:ext cx="1924200" cy="3210000"/>
          </a:xfrm>
          <a:prstGeom prst="roundRect">
            <a:avLst>
              <a:gd name="adj" fmla="val 841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2"/>
          <p:cNvSpPr/>
          <p:nvPr/>
        </p:nvSpPr>
        <p:spPr>
          <a:xfrm>
            <a:off x="2575100" y="1352550"/>
            <a:ext cx="1924200" cy="3210000"/>
          </a:xfrm>
          <a:prstGeom prst="roundRect">
            <a:avLst>
              <a:gd name="adj" fmla="val 841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85" name="Google Shape;285;p42"/>
          <p:cNvSpPr/>
          <p:nvPr/>
        </p:nvSpPr>
        <p:spPr>
          <a:xfrm>
            <a:off x="4645375" y="1352550"/>
            <a:ext cx="1924200" cy="3210000"/>
          </a:xfrm>
          <a:prstGeom prst="roundRect">
            <a:avLst>
              <a:gd name="adj" fmla="val 84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2"/>
          <p:cNvSpPr/>
          <p:nvPr/>
        </p:nvSpPr>
        <p:spPr>
          <a:xfrm>
            <a:off x="6715650" y="1352550"/>
            <a:ext cx="1924200" cy="3210000"/>
          </a:xfrm>
          <a:prstGeom prst="roundRect">
            <a:avLst>
              <a:gd name="adj" fmla="val 84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88" name="Google Shape;288;p42"/>
          <p:cNvSpPr txBox="1"/>
          <p:nvPr/>
        </p:nvSpPr>
        <p:spPr>
          <a:xfrm>
            <a:off x="732525" y="2246963"/>
            <a:ext cx="154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r>
              <a:rPr lang="en" sz="2400">
                <a:solidFill>
                  <a:schemeClr val="accent2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Phase 1</a:t>
            </a:r>
            <a:endParaRPr sz="1100">
              <a:solidFill>
                <a:schemeClr val="accent2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798713" y="2895125"/>
            <a:ext cx="157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TESTING WITH OUR DATASASET</a:t>
            </a:r>
            <a:endParaRPr sz="120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4862725" y="2246963"/>
            <a:ext cx="154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r>
              <a:rPr lang="en" sz="2400">
                <a:solidFill>
                  <a:srgbClr val="CED5DA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Phase 3</a:t>
            </a:r>
            <a:endParaRPr sz="1100">
              <a:solidFill>
                <a:srgbClr val="CED5DA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4763200" y="2895125"/>
            <a:ext cx="169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Arial"/>
              <a:buNone/>
            </a:pPr>
            <a:r>
              <a:rPr lang="en" sz="105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UPLOAD USER’S UNLIMITED SIZE DATASET</a:t>
            </a:r>
            <a:endParaRPr sz="1050" b="1" i="0" u="none" strike="noStrike" cap="non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6933000" y="2246963"/>
            <a:ext cx="154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r>
              <a:rPr lang="en" sz="2400">
                <a:solidFill>
                  <a:schemeClr val="accent3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Phase 4</a:t>
            </a:r>
            <a:endParaRPr sz="1100">
              <a:solidFill>
                <a:schemeClr val="accent3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6891900" y="2857375"/>
            <a:ext cx="157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Arial"/>
              <a:buNone/>
            </a:pPr>
            <a:r>
              <a:rPr lang="en" sz="11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INCLUDE KIDS FRIENDLY PLATFORM FOR LEARNING</a:t>
            </a:r>
            <a:endParaRPr sz="1100" b="1" i="0" u="none" strike="noStrike" cap="none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2751350" y="2801075"/>
            <a:ext cx="1571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75" rIns="0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UPLOAD USER’S LIMITED SIZE DATASET</a:t>
            </a:r>
            <a:endParaRPr sz="12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4862725" y="3362263"/>
            <a:ext cx="13809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75" rIns="0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6933000" y="3362263"/>
            <a:ext cx="13809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875" rIns="0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endParaRPr sz="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732534" y="1458013"/>
            <a:ext cx="58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r>
              <a:rPr lang="en" sz="2900" b="1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sz="2900" b="1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2792438" y="1458013"/>
            <a:ext cx="58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r>
              <a:rPr lang="en" sz="29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 sz="29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4862725" y="1458013"/>
            <a:ext cx="58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r>
              <a:rPr lang="en" sz="2900" b="1">
                <a:solidFill>
                  <a:srgbClr val="CED5DA"/>
                </a:solidFill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 sz="2900" b="1">
              <a:solidFill>
                <a:srgbClr val="CED5DA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6933000" y="1458013"/>
            <a:ext cx="58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r>
              <a:rPr lang="en" sz="2900" b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04</a:t>
            </a:r>
            <a:endParaRPr sz="29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2803400" y="2246963"/>
            <a:ext cx="154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endParaRPr sz="1100">
              <a:solidFill>
                <a:schemeClr val="lt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471150" y="721125"/>
            <a:ext cx="65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PRODUCT EVOLUTION</a:t>
            </a:r>
            <a:endParaRPr sz="3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cxnSp>
        <p:nvCxnSpPr>
          <p:cNvPr id="303" name="Google Shape;303;p42"/>
          <p:cNvCxnSpPr/>
          <p:nvPr/>
        </p:nvCxnSpPr>
        <p:spPr>
          <a:xfrm rot="10800000">
            <a:off x="732575" y="2057500"/>
            <a:ext cx="2802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2"/>
          <p:cNvCxnSpPr/>
          <p:nvPr/>
        </p:nvCxnSpPr>
        <p:spPr>
          <a:xfrm rot="10800000">
            <a:off x="2803400" y="2057500"/>
            <a:ext cx="2802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 rot="10800000">
            <a:off x="4862725" y="2057500"/>
            <a:ext cx="2802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42"/>
          <p:cNvCxnSpPr/>
          <p:nvPr/>
        </p:nvCxnSpPr>
        <p:spPr>
          <a:xfrm rot="10800000">
            <a:off x="6933000" y="2057500"/>
            <a:ext cx="280200" cy="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42"/>
          <p:cNvSpPr txBox="1"/>
          <p:nvPr/>
        </p:nvSpPr>
        <p:spPr>
          <a:xfrm>
            <a:off x="2838500" y="2210563"/>
            <a:ext cx="154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Phase 2</a:t>
            </a:r>
            <a:endParaRPr sz="11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endParaRPr sz="2400">
              <a:solidFill>
                <a:schemeClr val="dk1"/>
              </a:solidFill>
              <a:latin typeface="Overpass ExtraBold"/>
              <a:ea typeface="Overpass ExtraBold"/>
              <a:cs typeface="Overpass ExtraBold"/>
              <a:sym typeface="Overpass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/>
          <p:nvPr/>
        </p:nvSpPr>
        <p:spPr>
          <a:xfrm>
            <a:off x="7189413" y="1362075"/>
            <a:ext cx="1563900" cy="2600400"/>
          </a:xfrm>
          <a:prstGeom prst="roundRect">
            <a:avLst>
              <a:gd name="adj" fmla="val 112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7235763" y="3052950"/>
            <a:ext cx="1471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DOUNIA YAKOUBI</a:t>
            </a:r>
            <a:endParaRPr sz="110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Researcher</a:t>
            </a: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5482488" y="1362075"/>
            <a:ext cx="1563900" cy="2600400"/>
          </a:xfrm>
          <a:prstGeom prst="roundRect">
            <a:avLst>
              <a:gd name="adj" fmla="val 112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3775575" y="1362075"/>
            <a:ext cx="1563900" cy="2600400"/>
          </a:xfrm>
          <a:prstGeom prst="roundRect">
            <a:avLst>
              <a:gd name="adj" fmla="val 112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3821925" y="3052950"/>
            <a:ext cx="14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NAWAL BELLAMECHE</a:t>
            </a:r>
            <a:endParaRPr sz="105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Project manager</a:t>
            </a:r>
            <a:endParaRPr sz="900" b="1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528838" y="3052950"/>
            <a:ext cx="1471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HIBA EL HJOUJI</a:t>
            </a:r>
            <a:endParaRPr sz="110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Data analyst</a:t>
            </a: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2083138" y="1362075"/>
            <a:ext cx="1563900" cy="2600400"/>
          </a:xfrm>
          <a:prstGeom prst="roundRect">
            <a:avLst>
              <a:gd name="adj" fmla="val 112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76225" y="1362075"/>
            <a:ext cx="1563900" cy="2600400"/>
          </a:xfrm>
          <a:prstGeom prst="roundRect">
            <a:avLst>
              <a:gd name="adj" fmla="val 112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477900" y="1539200"/>
            <a:ext cx="1360500" cy="13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2184828" y="1539200"/>
            <a:ext cx="1360500" cy="13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3891750" y="1539200"/>
            <a:ext cx="1360500" cy="13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5598665" y="1539200"/>
            <a:ext cx="1360500" cy="13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7305582" y="1539200"/>
            <a:ext cx="1360500" cy="13608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422575" y="3052950"/>
            <a:ext cx="1471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AYMAN BOUARICHA</a:t>
            </a:r>
            <a:endParaRPr sz="110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DevOps	</a:t>
            </a: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t="15624" b="9006"/>
          <a:stretch/>
        </p:blipFill>
        <p:spPr>
          <a:xfrm>
            <a:off x="545132" y="1603408"/>
            <a:ext cx="1226400" cy="12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 rotWithShape="1">
          <a:blip r:embed="rId4">
            <a:alphaModFix/>
          </a:blip>
          <a:srcRect t="4337" b="4337"/>
          <a:stretch/>
        </p:blipFill>
        <p:spPr>
          <a:xfrm>
            <a:off x="2251907" y="1598449"/>
            <a:ext cx="1226400" cy="124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 rotWithShape="1">
          <a:blip r:embed="rId5">
            <a:alphaModFix/>
          </a:blip>
          <a:srcRect t="19" b="29"/>
          <a:stretch/>
        </p:blipFill>
        <p:spPr>
          <a:xfrm>
            <a:off x="5665744" y="1606410"/>
            <a:ext cx="1226400" cy="12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6">
            <a:alphaModFix/>
          </a:blip>
          <a:srcRect t="169" b="169"/>
          <a:stretch/>
        </p:blipFill>
        <p:spPr>
          <a:xfrm>
            <a:off x="7372672" y="1608507"/>
            <a:ext cx="1226400" cy="122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 rotWithShape="1">
          <a:blip r:embed="rId7">
            <a:alphaModFix/>
          </a:blip>
          <a:srcRect l="-2970" t="5619" r="2970" b="29789"/>
          <a:stretch/>
        </p:blipFill>
        <p:spPr>
          <a:xfrm>
            <a:off x="3951587" y="1588093"/>
            <a:ext cx="1226400" cy="124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2" name="Google Shape;332;p43"/>
          <p:cNvSpPr txBox="1"/>
          <p:nvPr/>
        </p:nvSpPr>
        <p:spPr>
          <a:xfrm>
            <a:off x="2129488" y="3052950"/>
            <a:ext cx="14715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YASSINE OUIALANE</a:t>
            </a:r>
            <a:endParaRPr sz="1100">
              <a:solidFill>
                <a:schemeClr val="accent3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AI Developer</a:t>
            </a:r>
            <a:endParaRPr sz="900" b="1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471150" y="721125"/>
            <a:ext cx="65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MEET THE DREAM TEAM! </a:t>
            </a:r>
            <a:endParaRPr sz="3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4666550" y="2079750"/>
            <a:ext cx="2515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THANK YOU</a:t>
            </a:r>
            <a:endParaRPr sz="3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cxnSp>
        <p:nvCxnSpPr>
          <p:cNvPr id="340" name="Google Shape;340;p44"/>
          <p:cNvCxnSpPr/>
          <p:nvPr/>
        </p:nvCxnSpPr>
        <p:spPr>
          <a:xfrm>
            <a:off x="4276500" y="1950150"/>
            <a:ext cx="0" cy="10908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950" y="2115447"/>
            <a:ext cx="1924501" cy="7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 txBox="1"/>
          <p:nvPr/>
        </p:nvSpPr>
        <p:spPr>
          <a:xfrm>
            <a:off x="4724650" y="2726550"/>
            <a:ext cx="2457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spaceappschallenge.org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2964150" y="256675"/>
            <a:ext cx="3215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REFERENCES</a:t>
            </a:r>
            <a:endParaRPr sz="33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184050" y="1009800"/>
            <a:ext cx="8775900" cy="4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https://exoplanets.nasa.gov/exoplanet-catalog/6992/16-cygni-b-b/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https://exoplanets.nasa.gov/search-for-life/are-we-alone/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https://exoplanets.nasa.gov/search-for-life/why-we-search/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https://exoplanets.nasa.gov/eyes-on-exoplanets/?destinations=/alien-worlds/strange-new-worlds/#/planet/KELT-9_b/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https://firefly.adobe.com/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https://www.forbes.com/sites/johnkoetsier/2021/05/22/space-inc-10000-companies-4t-value--and-52-american/?sh=480ece6755ac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https://www.thebrainyinsights.com/report/early-childhood-education-market-12703#:~:text=As%20per%20The%20Brainy%20Insights,USD%20676.7%20billion%20by%202030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https://www.globenewswire.com/en/news-release/2023/04/28/2657266/28124/en/Market-Research-Services-Global-Market-Report-2023-Sector-to-Reach-95-49-Billion-by-2027-at-a-3-3-CAGR.html#:~:text=The%20global%20market%20research%20services,(CAGR)%20of%203.4%25.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https://exoplanets.nasa.gov/what-is-an-exoplanet/in-depth/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https://exoplanets.nasa.gov/what-is-an-exoplanet/planet-types/overview/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https://exoplanets.nasa.gov/alien-worlds/historic-timeline/#first-planetary-disk-observed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https://www.asc-csa.gc.ca/eng/news/articles/2022/20220712-canada-s-niriss-reveals-steamy-atmosphere-distant-planet-in-detail.asp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https://www.esa.int/Science_Exploration/Space_Science/Exoplanets/What_are_exoplanets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https://www.esa.int/Science_Exploration/Space_Science/Exoplanets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https://www.esa.int/kids/en/Multimedia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https://www.esa.int/Science_Exploration/Space_Science/Webb/Science_with_Webb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https://www.esa.int/esearch?q=Exoplanets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0" name="Google Shape;130;p31"/>
          <p:cNvSpPr txBox="1"/>
          <p:nvPr/>
        </p:nvSpPr>
        <p:spPr>
          <a:xfrm>
            <a:off x="931800" y="2771800"/>
            <a:ext cx="3714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CHALLENGE</a:t>
            </a:r>
            <a:endParaRPr sz="2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931800" y="1583575"/>
            <a:ext cx="234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sz="7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32" name="Google Shape;132;p31"/>
          <p:cNvCxnSpPr/>
          <p:nvPr/>
        </p:nvCxnSpPr>
        <p:spPr>
          <a:xfrm>
            <a:off x="474600" y="1750000"/>
            <a:ext cx="0" cy="1809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31"/>
          <p:cNvSpPr txBox="1"/>
          <p:nvPr/>
        </p:nvSpPr>
        <p:spPr>
          <a:xfrm>
            <a:off x="931800" y="3239725"/>
            <a:ext cx="421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Habitable Exoplanet: Creating Worlds Beyond Our Own</a:t>
            </a:r>
            <a:endParaRPr sz="2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 rotWithShape="1">
          <a:blip r:embed="rId3">
            <a:alphaModFix/>
          </a:blip>
          <a:srcRect l="19826" t="12058" b="12051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 l="18772" r="18778"/>
          <a:stretch/>
        </p:blipFill>
        <p:spPr>
          <a:xfrm>
            <a:off x="120681" y="650367"/>
            <a:ext cx="3802200" cy="380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1" name="Google Shape;141;p32"/>
          <p:cNvSpPr txBox="1"/>
          <p:nvPr/>
        </p:nvSpPr>
        <p:spPr>
          <a:xfrm>
            <a:off x="4572000" y="477650"/>
            <a:ext cx="368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SOLUTIONS</a:t>
            </a:r>
            <a:endParaRPr sz="3000" u="sng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4572000" y="3941850"/>
            <a:ext cx="38817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Discover Myriabel, an extraordinary exoplanet, with unique features and a thriving discoveries.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43" name="Google Shape;143;p32"/>
          <p:cNvSpPr txBox="1"/>
          <p:nvPr/>
        </p:nvSpPr>
        <p:spPr>
          <a:xfrm>
            <a:off x="4572000" y="2986525"/>
            <a:ext cx="43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Myriabel: An Habitable World Beyond Earth. Or not?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" name="Google Shape;144;p32"/>
          <p:cNvSpPr/>
          <p:nvPr/>
        </p:nvSpPr>
        <p:spPr>
          <a:xfrm>
            <a:off x="4572000" y="3736500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32"/>
          <p:cNvPicPr preferRelativeResize="0"/>
          <p:nvPr/>
        </p:nvPicPr>
        <p:blipFill rotWithShape="1">
          <a:blip r:embed="rId5">
            <a:alphaModFix/>
          </a:blip>
          <a:srcRect l="21875" r="21875"/>
          <a:stretch/>
        </p:blipFill>
        <p:spPr>
          <a:xfrm>
            <a:off x="2459699" y="3173400"/>
            <a:ext cx="1741500" cy="174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/>
        </p:nvSpPr>
        <p:spPr>
          <a:xfrm>
            <a:off x="4572000" y="2026138"/>
            <a:ext cx="35067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Offering insightful answers and engaging conversations about the mysteries of the Myriabel planet </a:t>
            </a: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47" name="Google Shape;147;p32"/>
          <p:cNvSpPr txBox="1"/>
          <p:nvPr/>
        </p:nvSpPr>
        <p:spPr>
          <a:xfrm>
            <a:off x="4572000" y="1106213"/>
            <a:ext cx="43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Myriabel.co: Exploring Planetary Data with AI Chatbot Brilliance.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32"/>
          <p:cNvSpPr/>
          <p:nvPr/>
        </p:nvSpPr>
        <p:spPr>
          <a:xfrm rot="10800000" flipH="1">
            <a:off x="4572000" y="1821640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4" name="Google Shape;154;p33"/>
          <p:cNvSpPr txBox="1"/>
          <p:nvPr/>
        </p:nvSpPr>
        <p:spPr>
          <a:xfrm>
            <a:off x="931800" y="2771800"/>
            <a:ext cx="3714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Myriabel</a:t>
            </a:r>
            <a:endParaRPr sz="2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55" name="Google Shape;155;p33"/>
          <p:cNvSpPr txBox="1"/>
          <p:nvPr/>
        </p:nvSpPr>
        <p:spPr>
          <a:xfrm>
            <a:off x="931800" y="1583575"/>
            <a:ext cx="234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 sz="7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56" name="Google Shape;156;p33"/>
          <p:cNvCxnSpPr/>
          <p:nvPr/>
        </p:nvCxnSpPr>
        <p:spPr>
          <a:xfrm>
            <a:off x="474600" y="1750000"/>
            <a:ext cx="0" cy="1809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3"/>
          <p:cNvSpPr txBox="1"/>
          <p:nvPr/>
        </p:nvSpPr>
        <p:spPr>
          <a:xfrm>
            <a:off x="931800" y="3239725"/>
            <a:ext cx="421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 habitable planet</a:t>
            </a:r>
            <a:endParaRPr sz="2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4">
            <a:alphaModFix/>
          </a:blip>
          <a:srcRect l="19826" t="12058" b="12051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4" name="Google Shape;164;p34"/>
          <p:cNvSpPr txBox="1"/>
          <p:nvPr/>
        </p:nvSpPr>
        <p:spPr>
          <a:xfrm>
            <a:off x="4876800" y="1514700"/>
            <a:ext cx="3881700" cy="28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Orbits a G-type main-sequence star.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It is approximately 1.2 times the size of Earth (1.2 Earth radii).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Has a surface gravity about 10% stronger than Earth's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Is situated within the habitable zone of its parent star. 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5067225" y="817475"/>
            <a:ext cx="36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Our Exoplanet: Myriabel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6" name="Google Shape;166;p34"/>
          <p:cNvSpPr/>
          <p:nvPr/>
        </p:nvSpPr>
        <p:spPr>
          <a:xfrm>
            <a:off x="5067225" y="1333100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775" y="649475"/>
            <a:ext cx="3804000" cy="380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4">
            <a:alphaModFix/>
          </a:blip>
          <a:srcRect l="19826" t="12058" b="12051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74" name="Google Shape;174;p35"/>
          <p:cNvSpPr txBox="1"/>
          <p:nvPr/>
        </p:nvSpPr>
        <p:spPr>
          <a:xfrm>
            <a:off x="4998025" y="1565475"/>
            <a:ext cx="3881700" cy="21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Liquid water can be found on its surface.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The planet's atmosphere consists of 60% nitrogen, 33% oxygen, and other gases, including carbon dioxide and water vapor.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The elevated oxygen levels support advanced life forms.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4998025" y="844725"/>
            <a:ext cx="436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Our Exoplanet: Myriabel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" name="Google Shape;176;p35"/>
          <p:cNvSpPr/>
          <p:nvPr/>
        </p:nvSpPr>
        <p:spPr>
          <a:xfrm>
            <a:off x="5029200" y="1274100"/>
            <a:ext cx="304800" cy="4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775" y="649475"/>
            <a:ext cx="3804000" cy="380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 rotWithShape="1">
          <a:blip r:embed="rId4">
            <a:alphaModFix/>
          </a:blip>
          <a:srcRect l="19826" t="12058" b="12051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4" name="Google Shape;184;p36"/>
          <p:cNvSpPr txBox="1"/>
          <p:nvPr/>
        </p:nvSpPr>
        <p:spPr>
          <a:xfrm>
            <a:off x="4572000" y="1907600"/>
            <a:ext cx="3881700" cy="21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Aerophytos (Air-Borne Plants)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Gigantomachians (Large Reptilian Creatures)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Microbial Sky Gardens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4572000" y="1049800"/>
            <a:ext cx="436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Potential Life Forms and their Adaptations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4572000" y="1883700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775" y="649475"/>
            <a:ext cx="3804000" cy="380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 rotWithShape="1">
          <a:blip r:embed="rId4">
            <a:alphaModFix/>
          </a:blip>
          <a:srcRect l="19826" t="12058" b="12051"/>
          <a:stretch/>
        </p:blipFill>
        <p:spPr>
          <a:xfrm>
            <a:off x="0" y="0"/>
            <a:ext cx="5372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4" name="Google Shape;194;p37"/>
          <p:cNvSpPr txBox="1"/>
          <p:nvPr/>
        </p:nvSpPr>
        <p:spPr>
          <a:xfrm>
            <a:off x="4572000" y="1678525"/>
            <a:ext cx="38817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Unique Magnetic Field Interaction: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 Geological Diversity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Gravitational Resonance Rings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 SemiBold"/>
              <a:buChar char="●"/>
            </a:pPr>
            <a:r>
              <a:rPr lang="en" sz="12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Quantum-Resonant Crystals</a:t>
            </a:r>
            <a:endParaRPr sz="12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95" name="Google Shape;195;p37"/>
          <p:cNvSpPr txBox="1"/>
          <p:nvPr/>
        </p:nvSpPr>
        <p:spPr>
          <a:xfrm>
            <a:off x="4572000" y="1140575"/>
            <a:ext cx="436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Myriabel’s Unique Characteristics</a:t>
            </a:r>
            <a:endParaRPr sz="21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" name="Google Shape;196;p37"/>
          <p:cNvSpPr/>
          <p:nvPr/>
        </p:nvSpPr>
        <p:spPr>
          <a:xfrm>
            <a:off x="4572000" y="1578900"/>
            <a:ext cx="3048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37"/>
          <p:cNvPicPr preferRelativeResize="0"/>
          <p:nvPr/>
        </p:nvPicPr>
        <p:blipFill rotWithShape="1">
          <a:blip r:embed="rId5">
            <a:alphaModFix/>
          </a:blip>
          <a:srcRect l="1170" r="-1169"/>
          <a:stretch/>
        </p:blipFill>
        <p:spPr>
          <a:xfrm>
            <a:off x="119775" y="649475"/>
            <a:ext cx="3804000" cy="380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sldNum" idx="12"/>
          </p:nvPr>
        </p:nvSpPr>
        <p:spPr>
          <a:xfrm>
            <a:off x="8461325" y="4751400"/>
            <a:ext cx="197400" cy="1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3" name="Google Shape;203;p38"/>
          <p:cNvSpPr txBox="1"/>
          <p:nvPr/>
        </p:nvSpPr>
        <p:spPr>
          <a:xfrm>
            <a:off x="931800" y="2771800"/>
            <a:ext cx="37149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Myriabel.co ChatBot</a:t>
            </a:r>
            <a:endParaRPr sz="2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931800" y="1583575"/>
            <a:ext cx="234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 sz="7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05" name="Google Shape;205;p38"/>
          <p:cNvCxnSpPr/>
          <p:nvPr/>
        </p:nvCxnSpPr>
        <p:spPr>
          <a:xfrm>
            <a:off x="474600" y="1750000"/>
            <a:ext cx="0" cy="1809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8"/>
          <p:cNvSpPr txBox="1"/>
          <p:nvPr/>
        </p:nvSpPr>
        <p:spPr>
          <a:xfrm>
            <a:off x="862125" y="3239725"/>
            <a:ext cx="421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Exploring Planetary Data with AI Chatbot Brilliance.</a:t>
            </a:r>
            <a:endParaRPr sz="2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50" y="861875"/>
            <a:ext cx="6575526" cy="3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aceApps">
  <a:themeElements>
    <a:clrScheme name="Simple Light">
      <a:dk1>
        <a:srgbClr val="000000"/>
      </a:dk1>
      <a:lt1>
        <a:srgbClr val="FFFFFF"/>
      </a:lt1>
      <a:dk2>
        <a:srgbClr val="07173F"/>
      </a:dk2>
      <a:lt2>
        <a:srgbClr val="ECECEC"/>
      </a:lt2>
      <a:accent1>
        <a:srgbClr val="0042A6"/>
      </a:accent1>
      <a:accent2>
        <a:srgbClr val="0960E1"/>
      </a:accent2>
      <a:accent3>
        <a:srgbClr val="EAFE07"/>
      </a:accent3>
      <a:accent4>
        <a:srgbClr val="FFFFFF"/>
      </a:accent4>
      <a:accent5>
        <a:srgbClr val="FFFFFF"/>
      </a:accent5>
      <a:accent6>
        <a:srgbClr val="2E96F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On-screen Show (16:9)</PresentationFormat>
  <Paragraphs>135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Fira Sans</vt:lpstr>
      <vt:lpstr>Overpass Medium</vt:lpstr>
      <vt:lpstr>Fira Sans Black</vt:lpstr>
      <vt:lpstr>Fira Code</vt:lpstr>
      <vt:lpstr>Overpass</vt:lpstr>
      <vt:lpstr>Overpass ExtraBold</vt:lpstr>
      <vt:lpstr>Overpass SemiBold</vt:lpstr>
      <vt:lpstr>Arial</vt:lpstr>
      <vt:lpstr>Fira Sans SemiBold</vt:lpstr>
      <vt:lpstr>SpaceApps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yassine ouialane</dc:creator>
  <cp:lastModifiedBy>yassine ouialane</cp:lastModifiedBy>
  <cp:revision>1</cp:revision>
  <dcterms:modified xsi:type="dcterms:W3CDTF">2023-10-08T07:06:12Z</dcterms:modified>
</cp:coreProperties>
</file>